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6" r:id="rId2"/>
    <p:sldId id="267" r:id="rId3"/>
    <p:sldId id="268" r:id="rId4"/>
    <p:sldId id="269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6" r:id="rId13"/>
    <p:sldId id="285" r:id="rId14"/>
    <p:sldId id="270" r:id="rId15"/>
    <p:sldId id="276" r:id="rId16"/>
    <p:sldId id="271" r:id="rId17"/>
    <p:sldId id="272" r:id="rId18"/>
    <p:sldId id="277" r:id="rId19"/>
    <p:sldId id="273" r:id="rId20"/>
    <p:sldId id="275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A2C2B"/>
    <a:srgbClr val="000000"/>
    <a:srgbClr val="CA2C2C"/>
    <a:srgbClr val="DFE9C7"/>
    <a:srgbClr val="DFDF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65" d="100"/>
          <a:sy n="165" d="100"/>
        </p:scale>
        <p:origin x="-2004" y="-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92AD06-CC81-4ECC-B385-D0CCC8B31315}" type="datetimeFigureOut">
              <a:rPr lang="en-GB" smtClean="0"/>
              <a:t>05/03/2015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CB7A5-C57D-4030-9359-465A482DF65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51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Introducing ourselves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F5D1-CBCB-475B-B19B-61995F36F7A2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would argue that Logistic is a third one, a lot of tournaments merge this with one or both of the teams.  It is more so relevant in Limited.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EF5D1-CBCB-475B-B19B-61995F36F7A2}" type="slidenum">
              <a:rPr lang="en-GB" smtClean="0"/>
              <a:pPr/>
              <a:t>3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72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3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73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213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692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99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470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2155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856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93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98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B683E-9AE1-4EE2-8482-942F3D4EAF13}" type="datetimeFigureOut">
              <a:rPr lang="en-GB" smtClean="0"/>
              <a:pPr/>
              <a:t>05/03/2015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8D24D-7F08-4643-A0AA-E30D6E393A0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131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Team Leads in a Tournament: Paper &amp; Deck Check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Will Seymour &amp; Ray </a:t>
            </a:r>
            <a:r>
              <a:rPr lang="en-GB" dirty="0" err="1" smtClean="0"/>
              <a:t>Wat</a:t>
            </a:r>
            <a:r>
              <a:rPr lang="en-GB" dirty="0" smtClean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09:00 – Tournament Begins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Get a seat all for papers &amp; deck checks!</a:t>
            </a:r>
          </a:p>
          <a:p>
            <a:r>
              <a:rPr lang="en-GB" dirty="0" smtClean="0"/>
              <a:t>Distribute sheets between team members</a:t>
            </a:r>
          </a:p>
          <a:p>
            <a:r>
              <a:rPr lang="en-GB" dirty="0" smtClean="0"/>
              <a:t>Try and have papers collected in order</a:t>
            </a:r>
          </a:p>
          <a:p>
            <a:r>
              <a:rPr lang="en-GB" dirty="0" smtClean="0"/>
              <a:t>Give pairings out to team members as soon as they are ready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077072"/>
            <a:ext cx="1731134" cy="25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09:30 – Mid round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Get results slips printed</a:t>
            </a:r>
          </a:p>
          <a:p>
            <a:r>
              <a:rPr lang="en-GB" dirty="0" smtClean="0"/>
              <a:t>If you’re printing them yourself, use the cutting machine feature in WER</a:t>
            </a:r>
          </a:p>
          <a:p>
            <a:r>
              <a:rPr lang="en-GB" dirty="0" smtClean="0"/>
              <a:t>Get slips cut and distributed – ask other judges for help with this!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4451125"/>
            <a:ext cx="5109570" cy="224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329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10:00 – End of round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Talk to the scorekeeper about how they want result slips (e.g. ordered)</a:t>
            </a:r>
          </a:p>
          <a:p>
            <a:r>
              <a:rPr lang="en-GB" dirty="0" smtClean="0"/>
              <a:t>Other judges should be watching tables by now – make sure they haven’t started hoarding result slips</a:t>
            </a:r>
          </a:p>
          <a:p>
            <a:r>
              <a:rPr lang="en-GB" dirty="0" smtClean="0"/>
              <a:t>Keep track of outstanding tables, and note down who you sent to each table</a:t>
            </a:r>
          </a:p>
          <a:p>
            <a:r>
              <a:rPr lang="en-GB" dirty="0" smtClean="0"/>
              <a:t>Track down missing results using the PA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9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685"/>
            <a:ext cx="9144000" cy="58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6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Britannic Bold" pitchFamily="34" charset="0"/>
              </a:rPr>
              <a:t>Deck Check</a:t>
            </a:r>
            <a:endParaRPr lang="en-GB" dirty="0">
              <a:latin typeface="Britannic Bold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This is mainly for Constructed Tournament, but majority of the points should be applicable to Limited too.</a:t>
            </a:r>
          </a:p>
          <a:p>
            <a:endParaRPr lang="en-GB" dirty="0" smtClean="0"/>
          </a:p>
          <a:p>
            <a:r>
              <a:rPr lang="en-GB" dirty="0" smtClean="0"/>
              <a:t>Talk to the HJ before hand and discuss what you will need him/her to say during the Players’ Meeting.</a:t>
            </a:r>
          </a:p>
          <a:p>
            <a:r>
              <a:rPr lang="en-GB" dirty="0" smtClean="0"/>
              <a:t>Such as.........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Britannic Bold" panose="020B0903060703020204" pitchFamily="34" charset="0"/>
              </a:rPr>
              <a:t>Players’ Meeting</a:t>
            </a:r>
            <a:endParaRPr lang="en-GB" dirty="0">
              <a:latin typeface="Britannic Bold" panose="020B0903060703020204" pitchFamily="34" charset="0"/>
            </a:endParaRPr>
          </a:p>
        </p:txBody>
      </p:sp>
      <p:pic>
        <p:nvPicPr>
          <p:cNvPr id="35842" name="Picture 2" descr="C:\Users\Rays PC 2\Documents\MTG Judge\0519-1007-0414-5958_meeting_in_the_oval_office_of_the_white_house_m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7005" y="2132856"/>
            <a:ext cx="5288456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a) alphabetically arrangement</a:t>
            </a:r>
          </a:p>
          <a:p>
            <a:r>
              <a:rPr lang="en-GB" dirty="0" smtClean="0"/>
              <a:t>b) table number on </a:t>
            </a:r>
            <a:r>
              <a:rPr lang="en-GB" dirty="0" err="1" smtClean="0"/>
              <a:t>decklists</a:t>
            </a:r>
            <a:endParaRPr lang="en-GB" dirty="0" smtClean="0"/>
          </a:p>
          <a:p>
            <a:r>
              <a:rPr lang="en-GB" dirty="0" smtClean="0"/>
              <a:t>c) Instruct the judges who are collecting </a:t>
            </a:r>
            <a:r>
              <a:rPr lang="en-GB" dirty="0" err="1" smtClean="0"/>
              <a:t>decklists</a:t>
            </a:r>
            <a:r>
              <a:rPr lang="en-GB" dirty="0" smtClean="0"/>
              <a:t> how you wish them to be collected.</a:t>
            </a:r>
          </a:p>
          <a:p>
            <a:r>
              <a:rPr lang="en-GB" dirty="0" smtClean="0"/>
              <a:t>  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Britannic Bold" panose="020B0903060703020204" pitchFamily="34" charset="0"/>
              </a:rPr>
              <a:t>Tips</a:t>
            </a:r>
            <a:endParaRPr lang="en-GB" dirty="0">
              <a:latin typeface="Britannic Bold" panose="020B0903060703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1) Master copy.</a:t>
            </a:r>
          </a:p>
          <a:p>
            <a:r>
              <a:rPr lang="en-GB" dirty="0" smtClean="0"/>
              <a:t>2) Beware of late comers </a:t>
            </a:r>
          </a:p>
          <a:p>
            <a:r>
              <a:rPr lang="en-GB" dirty="0" smtClean="0"/>
              <a:t>3) Separate the </a:t>
            </a:r>
            <a:r>
              <a:rPr lang="en-GB" dirty="0" err="1" smtClean="0"/>
              <a:t>decklists</a:t>
            </a:r>
            <a:r>
              <a:rPr lang="en-GB" dirty="0" smtClean="0"/>
              <a:t> in a number of piles for easy searching.</a:t>
            </a:r>
          </a:p>
          <a:p>
            <a:endParaRPr lang="en-GB" dirty="0"/>
          </a:p>
        </p:txBody>
      </p:sp>
      <p:pic>
        <p:nvPicPr>
          <p:cNvPr id="4" name="Picture 3" descr="http://world.edu/wp-content/uploads/2012/06/piles-of-files_large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149081"/>
            <a:ext cx="2952328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http://www.go2galblog.com/wp-content/uploads/2013/09/man-and-paper-piles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3789040"/>
            <a:ext cx="244827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miley Face 7"/>
          <p:cNvSpPr/>
          <p:nvPr/>
        </p:nvSpPr>
        <p:spPr>
          <a:xfrm>
            <a:off x="7524328" y="3645024"/>
            <a:ext cx="914400" cy="91440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Multiply 8"/>
          <p:cNvSpPr/>
          <p:nvPr/>
        </p:nvSpPr>
        <p:spPr>
          <a:xfrm>
            <a:off x="3635896" y="4437112"/>
            <a:ext cx="914400" cy="91440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4) When taking </a:t>
            </a:r>
            <a:r>
              <a:rPr lang="en-GB" dirty="0" err="1" smtClean="0"/>
              <a:t>decklists</a:t>
            </a:r>
            <a:r>
              <a:rPr lang="en-GB" dirty="0" smtClean="0"/>
              <a:t> out of a pile, colour coding</a:t>
            </a:r>
          </a:p>
          <a:p>
            <a:r>
              <a:rPr lang="en-GB" dirty="0" smtClean="0"/>
              <a:t>5) 7 </a:t>
            </a:r>
            <a:r>
              <a:rPr lang="en-GB" dirty="0" err="1" smtClean="0"/>
              <a:t>mins</a:t>
            </a:r>
            <a:r>
              <a:rPr lang="en-GB" dirty="0" smtClean="0"/>
              <a:t> limit &amp; </a:t>
            </a:r>
            <a:r>
              <a:rPr lang="en-GB" dirty="0" smtClean="0"/>
              <a:t>how</a:t>
            </a:r>
          </a:p>
          <a:p>
            <a:r>
              <a:rPr lang="en-GB" dirty="0" smtClean="0"/>
              <a:t>6) Is there a target number of checks?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7</a:t>
            </a:r>
            <a:r>
              <a:rPr lang="en-GB" dirty="0" smtClean="0"/>
              <a:t>) </a:t>
            </a:r>
            <a:r>
              <a:rPr lang="en-GB" dirty="0" smtClean="0"/>
              <a:t>picking decks up, ask who’s who.</a:t>
            </a:r>
          </a:p>
          <a:p>
            <a:r>
              <a:rPr lang="en-GB" dirty="0"/>
              <a:t>8</a:t>
            </a:r>
            <a:r>
              <a:rPr lang="en-GB" dirty="0" smtClean="0"/>
              <a:t>) </a:t>
            </a:r>
            <a:r>
              <a:rPr lang="en-GB" dirty="0" smtClean="0"/>
              <a:t>When mid round DC, the result slips</a:t>
            </a:r>
          </a:p>
          <a:p>
            <a:r>
              <a:rPr lang="en-GB" dirty="0"/>
              <a:t>9</a:t>
            </a:r>
            <a:r>
              <a:rPr lang="en-GB" dirty="0" smtClean="0"/>
              <a:t>) </a:t>
            </a:r>
            <a:r>
              <a:rPr lang="en-GB" dirty="0" smtClean="0"/>
              <a:t>If there are enough judges on the floor, do other things. Top 8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Team Leads Do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Team Leads – Report to the HJ *</a:t>
            </a:r>
          </a:p>
          <a:p>
            <a:r>
              <a:rPr lang="en-GB" dirty="0"/>
              <a:t> </a:t>
            </a:r>
            <a:r>
              <a:rPr lang="en-GB" dirty="0" smtClean="0"/>
              <a:t>- main responsibility is his team</a:t>
            </a:r>
          </a:p>
          <a:p>
            <a:r>
              <a:rPr lang="en-GB" dirty="0"/>
              <a:t> </a:t>
            </a:r>
            <a:r>
              <a:rPr lang="en-GB" dirty="0" smtClean="0"/>
              <a:t>- main communication between TO/HJ and the judge team/players</a:t>
            </a:r>
          </a:p>
          <a:p>
            <a:pPr>
              <a:buNone/>
            </a:pP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Broadway" pitchFamily="82" charset="0"/>
              </a:rPr>
              <a:t>Recap</a:t>
            </a:r>
            <a:endParaRPr lang="en-GB" dirty="0">
              <a:latin typeface="Broadway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1</a:t>
            </a:r>
            <a:r>
              <a:rPr lang="en-GB" dirty="0" smtClean="0"/>
              <a:t>) Delegate tasks early, for the whole day</a:t>
            </a:r>
            <a:endParaRPr lang="en-GB" dirty="0" smtClean="0"/>
          </a:p>
          <a:p>
            <a:r>
              <a:rPr lang="en-GB" dirty="0" smtClean="0"/>
              <a:t>2</a:t>
            </a:r>
            <a:r>
              <a:rPr lang="en-GB" dirty="0" smtClean="0"/>
              <a:t>) Think through each step in advance</a:t>
            </a:r>
            <a:endParaRPr lang="en-GB" dirty="0" smtClean="0"/>
          </a:p>
          <a:p>
            <a:r>
              <a:rPr lang="en-GB" dirty="0" smtClean="0"/>
              <a:t>3</a:t>
            </a:r>
            <a:r>
              <a:rPr lang="en-GB" dirty="0" smtClean="0"/>
              <a:t>) Catch up every round</a:t>
            </a:r>
            <a:endParaRPr lang="en-GB" dirty="0" smtClean="0"/>
          </a:p>
          <a:p>
            <a:r>
              <a:rPr lang="en-GB" dirty="0" smtClean="0"/>
              <a:t>4) Communicate with your judges clearly</a:t>
            </a:r>
          </a:p>
          <a:p>
            <a:r>
              <a:rPr lang="en-GB" dirty="0" smtClean="0"/>
              <a:t>5) Anything that make life easier, do it</a:t>
            </a:r>
          </a:p>
          <a:p>
            <a:pPr>
              <a:buNone/>
            </a:pPr>
            <a:endParaRPr lang="en-GB" dirty="0" smtClean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Preparation is the key</a:t>
            </a:r>
          </a:p>
          <a:p>
            <a:r>
              <a:rPr lang="en-GB" dirty="0" smtClean="0"/>
              <a:t>Communication is the key</a:t>
            </a:r>
          </a:p>
          <a:p>
            <a:r>
              <a:rPr lang="en-GB" dirty="0" smtClean="0"/>
              <a:t>Learning is the key</a:t>
            </a:r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4" name="Content Placeholder 3" descr="ke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48064" y="3933056"/>
            <a:ext cx="2466975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 major team leading activities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sz="4800" b="1" dirty="0" smtClean="0"/>
              <a:t>- Paper</a:t>
            </a:r>
          </a:p>
          <a:p>
            <a:endParaRPr lang="en-GB" sz="4800" b="1" dirty="0" smtClean="0"/>
          </a:p>
          <a:p>
            <a:r>
              <a:rPr lang="en-GB" sz="4800" b="1" dirty="0" smtClean="0"/>
              <a:t>- Deck Check</a:t>
            </a:r>
            <a:endParaRPr lang="en-GB" sz="4800" b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Team</a:t>
            </a:r>
            <a:endParaRPr lang="en-GB" dirty="0"/>
          </a:p>
        </p:txBody>
      </p:sp>
      <p:pic>
        <p:nvPicPr>
          <p:cNvPr id="4" name="Content Placeholder 3" descr="judge Team @MSI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7527" y="1600200"/>
            <a:ext cx="6788945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60648"/>
            <a:ext cx="9143999" cy="1470025"/>
          </a:xfrm>
        </p:spPr>
        <p:txBody>
          <a:bodyPr/>
          <a:lstStyle/>
          <a:p>
            <a:r>
              <a:rPr lang="en-GB" dirty="0" smtClean="0">
                <a:latin typeface="+mn-lt"/>
                <a:ea typeface="Meiryo UI" panose="020B0604030504040204" pitchFamily="34" charset="-128"/>
                <a:cs typeface="Meiryo UI" panose="020B0604030504040204" pitchFamily="34" charset="-128"/>
              </a:rPr>
              <a:t>Papers, please!</a:t>
            </a:r>
            <a:endParaRPr lang="en-GB" dirty="0">
              <a:latin typeface="+mn-lt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620000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3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Downloads\p-pleas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608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42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08:00 – Setting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Pairing boards placed far enough apart</a:t>
            </a:r>
          </a:p>
          <a:p>
            <a:r>
              <a:rPr lang="en-GB" dirty="0" smtClean="0"/>
              <a:t>Boards out of the way of bottlenecks</a:t>
            </a:r>
            <a:endParaRPr lang="en-GB" dirty="0" smtClean="0"/>
          </a:p>
          <a:p>
            <a:r>
              <a:rPr lang="en-GB" dirty="0" smtClean="0"/>
              <a:t>Think through every step in advance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45024"/>
            <a:ext cx="2137991" cy="285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761147"/>
            <a:ext cx="4166755" cy="2618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00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08:00 – Setting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Decklists</a:t>
            </a:r>
            <a:r>
              <a:rPr lang="en-GB" dirty="0" smtClean="0"/>
              <a:t>, product, [foils], [waivers] ready</a:t>
            </a:r>
          </a:p>
          <a:p>
            <a:r>
              <a:rPr lang="en-GB" dirty="0" smtClean="0"/>
              <a:t>Piled by table size and location in the venue</a:t>
            </a:r>
          </a:p>
          <a:p>
            <a:r>
              <a:rPr lang="en-GB" dirty="0" smtClean="0"/>
              <a:t>Tasks delegated in advance!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681204"/>
            <a:ext cx="1805065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76" y="3730508"/>
            <a:ext cx="3024336" cy="226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07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D:\Downloads\glory_to_arstotzka__by_zorkbot-d6dkqs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" b="7003"/>
          <a:stretch/>
        </p:blipFill>
        <p:spPr bwMode="auto">
          <a:xfrm>
            <a:off x="1979712" y="-27384"/>
            <a:ext cx="5368480" cy="691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49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505</Words>
  <Application>Microsoft Office PowerPoint</Application>
  <PresentationFormat>On-screen Show (4:3)</PresentationFormat>
  <Paragraphs>69</Paragraphs>
  <Slides>21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Team Leads in a Tournament: Paper &amp; Deck Check</vt:lpstr>
      <vt:lpstr>What Do Team Leads Do</vt:lpstr>
      <vt:lpstr>2 major team leading activities </vt:lpstr>
      <vt:lpstr>Team</vt:lpstr>
      <vt:lpstr>Papers, please!</vt:lpstr>
      <vt:lpstr>PowerPoint Presentation</vt:lpstr>
      <vt:lpstr>08:00 – Setting Up</vt:lpstr>
      <vt:lpstr>08:00 – Setting Up</vt:lpstr>
      <vt:lpstr>PowerPoint Presentation</vt:lpstr>
      <vt:lpstr>09:00 – Tournament Begins</vt:lpstr>
      <vt:lpstr>09:30 – Mid round 1</vt:lpstr>
      <vt:lpstr>10:00 – End of round 1</vt:lpstr>
      <vt:lpstr>PowerPoint Presentation</vt:lpstr>
      <vt:lpstr>Deck Check</vt:lpstr>
      <vt:lpstr>Players’ Meeting</vt:lpstr>
      <vt:lpstr>PowerPoint Presentation</vt:lpstr>
      <vt:lpstr>Tips</vt:lpstr>
      <vt:lpstr>PowerPoint Presentation</vt:lpstr>
      <vt:lpstr>PowerPoint Presentation</vt:lpstr>
      <vt:lpstr>Recap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Papers!</dc:title>
  <dc:creator>Will</dc:creator>
  <cp:lastModifiedBy>Will</cp:lastModifiedBy>
  <cp:revision>27</cp:revision>
  <dcterms:created xsi:type="dcterms:W3CDTF">2015-02-28T21:36:41Z</dcterms:created>
  <dcterms:modified xsi:type="dcterms:W3CDTF">2015-03-05T23:55:02Z</dcterms:modified>
</cp:coreProperties>
</file>